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56" r:id="rId2"/>
    <p:sldId id="271" r:id="rId3"/>
    <p:sldId id="257" r:id="rId4"/>
    <p:sldId id="267" r:id="rId5"/>
    <p:sldId id="259" r:id="rId6"/>
    <p:sldId id="260" r:id="rId7"/>
    <p:sldId id="262" r:id="rId8"/>
    <p:sldId id="263" r:id="rId9"/>
    <p:sldId id="268" r:id="rId10"/>
    <p:sldId id="264" r:id="rId11"/>
    <p:sldId id="265" r:id="rId12"/>
    <p:sldId id="269" r:id="rId13"/>
    <p:sldId id="266" r:id="rId14"/>
    <p:sldId id="270"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068" y="3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FBFB5D-0DD7-453E-9028-C92BA2DE2ECA}" type="doc">
      <dgm:prSet loTypeId="urn:microsoft.com/office/officeart/2005/8/layout/hList7" loCatId="list" qsTypeId="urn:microsoft.com/office/officeart/2005/8/quickstyle/simple1" qsCatId="simple" csTypeId="urn:microsoft.com/office/officeart/2005/8/colors/accent0_3" csCatId="mainScheme" phldr="1"/>
      <dgm:spPr/>
    </dgm:pt>
    <dgm:pt modelId="{CA801F40-5AA7-4AA3-A7A5-2F291D52A8FC}">
      <dgm:prSet phldrT="[Text]"/>
      <dgm:spPr/>
      <dgm:t>
        <a:bodyPr/>
        <a:lstStyle/>
        <a:p>
          <a:r>
            <a:rPr lang="en-US" dirty="0" smtClean="0"/>
            <a:t>Land</a:t>
          </a:r>
          <a:endParaRPr lang="en-US" dirty="0"/>
        </a:p>
      </dgm:t>
    </dgm:pt>
    <dgm:pt modelId="{2FDA738C-873F-4C6A-BA2E-F308A31594CF}" type="parTrans" cxnId="{3C859EF6-0B12-4765-9EF5-35C53EBE122A}">
      <dgm:prSet/>
      <dgm:spPr/>
      <dgm:t>
        <a:bodyPr/>
        <a:lstStyle/>
        <a:p>
          <a:endParaRPr lang="en-US"/>
        </a:p>
      </dgm:t>
    </dgm:pt>
    <dgm:pt modelId="{37072C3E-4FC6-4751-B6C5-1BE9BAB46DBC}" type="sibTrans" cxnId="{3C859EF6-0B12-4765-9EF5-35C53EBE122A}">
      <dgm:prSet/>
      <dgm:spPr/>
      <dgm:t>
        <a:bodyPr/>
        <a:lstStyle/>
        <a:p>
          <a:endParaRPr lang="en-US"/>
        </a:p>
      </dgm:t>
    </dgm:pt>
    <dgm:pt modelId="{22E7E92A-CD09-43A2-8A96-4B5EE7232723}">
      <dgm:prSet phldrT="[Text]"/>
      <dgm:spPr/>
      <dgm:t>
        <a:bodyPr/>
        <a:lstStyle/>
        <a:p>
          <a:r>
            <a:rPr lang="en-US" dirty="0" smtClean="0"/>
            <a:t>Air</a:t>
          </a:r>
          <a:endParaRPr lang="en-US" dirty="0"/>
        </a:p>
      </dgm:t>
    </dgm:pt>
    <dgm:pt modelId="{70910064-EC37-4317-A4D4-EF172ACB0EA4}" type="parTrans" cxnId="{E76484D5-121A-4983-B5FD-0084C9724491}">
      <dgm:prSet/>
      <dgm:spPr/>
      <dgm:t>
        <a:bodyPr/>
        <a:lstStyle/>
        <a:p>
          <a:endParaRPr lang="en-US"/>
        </a:p>
      </dgm:t>
    </dgm:pt>
    <dgm:pt modelId="{DC24E1CD-8B3E-4656-AE0E-349E7B93F0B8}" type="sibTrans" cxnId="{E76484D5-121A-4983-B5FD-0084C9724491}">
      <dgm:prSet/>
      <dgm:spPr/>
      <dgm:t>
        <a:bodyPr/>
        <a:lstStyle/>
        <a:p>
          <a:endParaRPr lang="en-US"/>
        </a:p>
      </dgm:t>
    </dgm:pt>
    <dgm:pt modelId="{E164AD21-8A0B-4579-9C0A-E9319533D6D0}">
      <dgm:prSet phldrT="[Text]"/>
      <dgm:spPr/>
      <dgm:t>
        <a:bodyPr/>
        <a:lstStyle/>
        <a:p>
          <a:r>
            <a:rPr lang="en-US" dirty="0" smtClean="0"/>
            <a:t>Water</a:t>
          </a:r>
          <a:endParaRPr lang="en-US" dirty="0"/>
        </a:p>
      </dgm:t>
    </dgm:pt>
    <dgm:pt modelId="{EC34CF10-6E77-4F06-9CF8-AE0B4A08CBD3}" type="parTrans" cxnId="{149B21A8-2C26-4111-850D-7C4A2AB36909}">
      <dgm:prSet/>
      <dgm:spPr/>
      <dgm:t>
        <a:bodyPr/>
        <a:lstStyle/>
        <a:p>
          <a:endParaRPr lang="en-US"/>
        </a:p>
      </dgm:t>
    </dgm:pt>
    <dgm:pt modelId="{4FAF606A-33AC-4034-8212-6F414FB47F6E}" type="sibTrans" cxnId="{149B21A8-2C26-4111-850D-7C4A2AB36909}">
      <dgm:prSet/>
      <dgm:spPr/>
      <dgm:t>
        <a:bodyPr/>
        <a:lstStyle/>
        <a:p>
          <a:endParaRPr lang="en-US"/>
        </a:p>
      </dgm:t>
    </dgm:pt>
    <dgm:pt modelId="{548C039C-2B34-4D11-8129-EBB1A5564614}" type="pres">
      <dgm:prSet presAssocID="{1AFBFB5D-0DD7-453E-9028-C92BA2DE2ECA}" presName="Name0" presStyleCnt="0">
        <dgm:presLayoutVars>
          <dgm:dir/>
          <dgm:resizeHandles val="exact"/>
        </dgm:presLayoutVars>
      </dgm:prSet>
      <dgm:spPr/>
    </dgm:pt>
    <dgm:pt modelId="{829C11D3-13CD-4FB7-8D36-6507507BD504}" type="pres">
      <dgm:prSet presAssocID="{1AFBFB5D-0DD7-453E-9028-C92BA2DE2ECA}" presName="fgShape" presStyleLbl="fgShp" presStyleIdx="0" presStyleCnt="1"/>
      <dgm:spPr/>
    </dgm:pt>
    <dgm:pt modelId="{5005C3E4-6DC8-4A6B-9267-70023BE69C67}" type="pres">
      <dgm:prSet presAssocID="{1AFBFB5D-0DD7-453E-9028-C92BA2DE2ECA}" presName="linComp" presStyleCnt="0"/>
      <dgm:spPr/>
    </dgm:pt>
    <dgm:pt modelId="{BB53D8B2-C165-43DF-812D-646B3899A46A}" type="pres">
      <dgm:prSet presAssocID="{CA801F40-5AA7-4AA3-A7A5-2F291D52A8FC}" presName="compNode" presStyleCnt="0"/>
      <dgm:spPr/>
    </dgm:pt>
    <dgm:pt modelId="{F53A2EAA-29AA-4958-A064-00B74263BBB0}" type="pres">
      <dgm:prSet presAssocID="{CA801F40-5AA7-4AA3-A7A5-2F291D52A8FC}" presName="bkgdShape" presStyleLbl="node1" presStyleIdx="0" presStyleCnt="3"/>
      <dgm:spPr/>
      <dgm:t>
        <a:bodyPr/>
        <a:lstStyle/>
        <a:p>
          <a:endParaRPr lang="en-US"/>
        </a:p>
      </dgm:t>
    </dgm:pt>
    <dgm:pt modelId="{3C997707-8734-4191-92E2-D0A3184442C8}" type="pres">
      <dgm:prSet presAssocID="{CA801F40-5AA7-4AA3-A7A5-2F291D52A8FC}" presName="nodeTx" presStyleLbl="node1" presStyleIdx="0" presStyleCnt="3">
        <dgm:presLayoutVars>
          <dgm:bulletEnabled val="1"/>
        </dgm:presLayoutVars>
      </dgm:prSet>
      <dgm:spPr/>
      <dgm:t>
        <a:bodyPr/>
        <a:lstStyle/>
        <a:p>
          <a:endParaRPr lang="en-US"/>
        </a:p>
      </dgm:t>
    </dgm:pt>
    <dgm:pt modelId="{DB4630FB-0F61-46AC-9E86-81994EE05F58}" type="pres">
      <dgm:prSet presAssocID="{CA801F40-5AA7-4AA3-A7A5-2F291D52A8FC}" presName="invisiNode" presStyleLbl="node1" presStyleIdx="0" presStyleCnt="3"/>
      <dgm:spPr/>
    </dgm:pt>
    <dgm:pt modelId="{C513AF37-6490-47D5-AB09-AF95D6EF0BDB}" type="pres">
      <dgm:prSet presAssocID="{CA801F40-5AA7-4AA3-A7A5-2F291D52A8FC}" presName="imagNode"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dgm:spPr>
    </dgm:pt>
    <dgm:pt modelId="{1E8DD856-8A1F-461E-8221-32302523AF30}" type="pres">
      <dgm:prSet presAssocID="{37072C3E-4FC6-4751-B6C5-1BE9BAB46DBC}" presName="sibTrans" presStyleLbl="sibTrans2D1" presStyleIdx="0" presStyleCnt="0"/>
      <dgm:spPr/>
      <dgm:t>
        <a:bodyPr/>
        <a:lstStyle/>
        <a:p>
          <a:endParaRPr lang="en-US"/>
        </a:p>
      </dgm:t>
    </dgm:pt>
    <dgm:pt modelId="{89818A1C-E0DC-4377-88BB-5C7A65CCF587}" type="pres">
      <dgm:prSet presAssocID="{22E7E92A-CD09-43A2-8A96-4B5EE7232723}" presName="compNode" presStyleCnt="0"/>
      <dgm:spPr/>
    </dgm:pt>
    <dgm:pt modelId="{CCEB6F1B-DDF8-4AC5-B36C-0DA8BBB5EDA9}" type="pres">
      <dgm:prSet presAssocID="{22E7E92A-CD09-43A2-8A96-4B5EE7232723}" presName="bkgdShape" presStyleLbl="node1" presStyleIdx="1" presStyleCnt="3"/>
      <dgm:spPr/>
      <dgm:t>
        <a:bodyPr/>
        <a:lstStyle/>
        <a:p>
          <a:endParaRPr lang="en-US"/>
        </a:p>
      </dgm:t>
    </dgm:pt>
    <dgm:pt modelId="{DB42B442-B385-464E-A918-D2F17EDA216B}" type="pres">
      <dgm:prSet presAssocID="{22E7E92A-CD09-43A2-8A96-4B5EE7232723}" presName="nodeTx" presStyleLbl="node1" presStyleIdx="1" presStyleCnt="3">
        <dgm:presLayoutVars>
          <dgm:bulletEnabled val="1"/>
        </dgm:presLayoutVars>
      </dgm:prSet>
      <dgm:spPr/>
      <dgm:t>
        <a:bodyPr/>
        <a:lstStyle/>
        <a:p>
          <a:endParaRPr lang="en-US"/>
        </a:p>
      </dgm:t>
    </dgm:pt>
    <dgm:pt modelId="{BC7D406E-0C8B-4D8D-AEC3-982124241B98}" type="pres">
      <dgm:prSet presAssocID="{22E7E92A-CD09-43A2-8A96-4B5EE7232723}" presName="invisiNode" presStyleLbl="node1" presStyleIdx="1" presStyleCnt="3"/>
      <dgm:spPr/>
    </dgm:pt>
    <dgm:pt modelId="{F22C830D-260B-4766-B230-C2B5FF8D8646}" type="pres">
      <dgm:prSet presAssocID="{22E7E92A-CD09-43A2-8A96-4B5EE7232723}" presName="imagNode"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dgm:spPr>
    </dgm:pt>
    <dgm:pt modelId="{6546CCE1-1C30-4AEE-B6D1-9BC995068551}" type="pres">
      <dgm:prSet presAssocID="{DC24E1CD-8B3E-4656-AE0E-349E7B93F0B8}" presName="sibTrans" presStyleLbl="sibTrans2D1" presStyleIdx="0" presStyleCnt="0"/>
      <dgm:spPr/>
      <dgm:t>
        <a:bodyPr/>
        <a:lstStyle/>
        <a:p>
          <a:endParaRPr lang="en-US"/>
        </a:p>
      </dgm:t>
    </dgm:pt>
    <dgm:pt modelId="{A9DF8A27-19AF-49EB-BFAF-9037D509212F}" type="pres">
      <dgm:prSet presAssocID="{E164AD21-8A0B-4579-9C0A-E9319533D6D0}" presName="compNode" presStyleCnt="0"/>
      <dgm:spPr/>
    </dgm:pt>
    <dgm:pt modelId="{97CB2D4F-DA4F-47ED-A9D0-050C419DE87D}" type="pres">
      <dgm:prSet presAssocID="{E164AD21-8A0B-4579-9C0A-E9319533D6D0}" presName="bkgdShape" presStyleLbl="node1" presStyleIdx="2" presStyleCnt="3"/>
      <dgm:spPr/>
      <dgm:t>
        <a:bodyPr/>
        <a:lstStyle/>
        <a:p>
          <a:endParaRPr lang="en-US"/>
        </a:p>
      </dgm:t>
    </dgm:pt>
    <dgm:pt modelId="{C2311A14-AA61-4980-80F2-959E52585E55}" type="pres">
      <dgm:prSet presAssocID="{E164AD21-8A0B-4579-9C0A-E9319533D6D0}" presName="nodeTx" presStyleLbl="node1" presStyleIdx="2" presStyleCnt="3">
        <dgm:presLayoutVars>
          <dgm:bulletEnabled val="1"/>
        </dgm:presLayoutVars>
      </dgm:prSet>
      <dgm:spPr/>
      <dgm:t>
        <a:bodyPr/>
        <a:lstStyle/>
        <a:p>
          <a:endParaRPr lang="en-US"/>
        </a:p>
      </dgm:t>
    </dgm:pt>
    <dgm:pt modelId="{9D964C82-65EB-4866-9F88-1A75E2689D55}" type="pres">
      <dgm:prSet presAssocID="{E164AD21-8A0B-4579-9C0A-E9319533D6D0}" presName="invisiNode" presStyleLbl="node1" presStyleIdx="2" presStyleCnt="3"/>
      <dgm:spPr/>
    </dgm:pt>
    <dgm:pt modelId="{E958E25C-1025-4389-B4EE-CEA6FCE2F5CE}" type="pres">
      <dgm:prSet presAssocID="{E164AD21-8A0B-4579-9C0A-E9319533D6D0}" presName="imagNode"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7000" r="-17000"/>
          </a:stretch>
        </a:blipFill>
      </dgm:spPr>
    </dgm:pt>
  </dgm:ptLst>
  <dgm:cxnLst>
    <dgm:cxn modelId="{835E9B25-A5BE-43A8-82D1-FEB4CED040AC}" type="presOf" srcId="{1AFBFB5D-0DD7-453E-9028-C92BA2DE2ECA}" destId="{548C039C-2B34-4D11-8129-EBB1A5564614}" srcOrd="0" destOrd="0" presId="urn:microsoft.com/office/officeart/2005/8/layout/hList7"/>
    <dgm:cxn modelId="{149B21A8-2C26-4111-850D-7C4A2AB36909}" srcId="{1AFBFB5D-0DD7-453E-9028-C92BA2DE2ECA}" destId="{E164AD21-8A0B-4579-9C0A-E9319533D6D0}" srcOrd="2" destOrd="0" parTransId="{EC34CF10-6E77-4F06-9CF8-AE0B4A08CBD3}" sibTransId="{4FAF606A-33AC-4034-8212-6F414FB47F6E}"/>
    <dgm:cxn modelId="{E76484D5-121A-4983-B5FD-0084C9724491}" srcId="{1AFBFB5D-0DD7-453E-9028-C92BA2DE2ECA}" destId="{22E7E92A-CD09-43A2-8A96-4B5EE7232723}" srcOrd="1" destOrd="0" parTransId="{70910064-EC37-4317-A4D4-EF172ACB0EA4}" sibTransId="{DC24E1CD-8B3E-4656-AE0E-349E7B93F0B8}"/>
    <dgm:cxn modelId="{E137D853-8470-41F4-9B2D-99D3D3502EB5}" type="presOf" srcId="{22E7E92A-CD09-43A2-8A96-4B5EE7232723}" destId="{CCEB6F1B-DDF8-4AC5-B36C-0DA8BBB5EDA9}" srcOrd="0" destOrd="0" presId="urn:microsoft.com/office/officeart/2005/8/layout/hList7"/>
    <dgm:cxn modelId="{50D73BD2-4A7C-4CBD-BBCB-68AC13C3CC42}" type="presOf" srcId="{CA801F40-5AA7-4AA3-A7A5-2F291D52A8FC}" destId="{F53A2EAA-29AA-4958-A064-00B74263BBB0}" srcOrd="0" destOrd="0" presId="urn:microsoft.com/office/officeart/2005/8/layout/hList7"/>
    <dgm:cxn modelId="{5DF4DB58-71DA-41D4-85DC-5F1FE7AC0AC3}" type="presOf" srcId="{37072C3E-4FC6-4751-B6C5-1BE9BAB46DBC}" destId="{1E8DD856-8A1F-461E-8221-32302523AF30}" srcOrd="0" destOrd="0" presId="urn:microsoft.com/office/officeart/2005/8/layout/hList7"/>
    <dgm:cxn modelId="{AE11A6B0-A8D0-4B36-806F-FE39FA29F8AE}" type="presOf" srcId="{22E7E92A-CD09-43A2-8A96-4B5EE7232723}" destId="{DB42B442-B385-464E-A918-D2F17EDA216B}" srcOrd="1" destOrd="0" presId="urn:microsoft.com/office/officeart/2005/8/layout/hList7"/>
    <dgm:cxn modelId="{3C859EF6-0B12-4765-9EF5-35C53EBE122A}" srcId="{1AFBFB5D-0DD7-453E-9028-C92BA2DE2ECA}" destId="{CA801F40-5AA7-4AA3-A7A5-2F291D52A8FC}" srcOrd="0" destOrd="0" parTransId="{2FDA738C-873F-4C6A-BA2E-F308A31594CF}" sibTransId="{37072C3E-4FC6-4751-B6C5-1BE9BAB46DBC}"/>
    <dgm:cxn modelId="{48B61B6B-8A8A-4A06-BC71-20749917D8BD}" type="presOf" srcId="{DC24E1CD-8B3E-4656-AE0E-349E7B93F0B8}" destId="{6546CCE1-1C30-4AEE-B6D1-9BC995068551}" srcOrd="0" destOrd="0" presId="urn:microsoft.com/office/officeart/2005/8/layout/hList7"/>
    <dgm:cxn modelId="{3877F3C4-CB55-4799-906B-119B31D03FE0}" type="presOf" srcId="{E164AD21-8A0B-4579-9C0A-E9319533D6D0}" destId="{C2311A14-AA61-4980-80F2-959E52585E55}" srcOrd="1" destOrd="0" presId="urn:microsoft.com/office/officeart/2005/8/layout/hList7"/>
    <dgm:cxn modelId="{3FC43EE3-F6DE-4EAC-9EE2-5E14C3B123B0}" type="presOf" srcId="{E164AD21-8A0B-4579-9C0A-E9319533D6D0}" destId="{97CB2D4F-DA4F-47ED-A9D0-050C419DE87D}" srcOrd="0" destOrd="0" presId="urn:microsoft.com/office/officeart/2005/8/layout/hList7"/>
    <dgm:cxn modelId="{AFD45FB5-FCE2-431F-9CE7-4746A6CBA4E5}" type="presOf" srcId="{CA801F40-5AA7-4AA3-A7A5-2F291D52A8FC}" destId="{3C997707-8734-4191-92E2-D0A3184442C8}" srcOrd="1" destOrd="0" presId="urn:microsoft.com/office/officeart/2005/8/layout/hList7"/>
    <dgm:cxn modelId="{0E8D78D7-712D-4865-9C77-D634315C6F48}" type="presParOf" srcId="{548C039C-2B34-4D11-8129-EBB1A5564614}" destId="{829C11D3-13CD-4FB7-8D36-6507507BD504}" srcOrd="0" destOrd="0" presId="urn:microsoft.com/office/officeart/2005/8/layout/hList7"/>
    <dgm:cxn modelId="{1CA4C53D-EB5B-446C-B8BD-C5359FB5D589}" type="presParOf" srcId="{548C039C-2B34-4D11-8129-EBB1A5564614}" destId="{5005C3E4-6DC8-4A6B-9267-70023BE69C67}" srcOrd="1" destOrd="0" presId="urn:microsoft.com/office/officeart/2005/8/layout/hList7"/>
    <dgm:cxn modelId="{C9C9F328-904E-47F4-B699-EB0ECB8108E7}" type="presParOf" srcId="{5005C3E4-6DC8-4A6B-9267-70023BE69C67}" destId="{BB53D8B2-C165-43DF-812D-646B3899A46A}" srcOrd="0" destOrd="0" presId="urn:microsoft.com/office/officeart/2005/8/layout/hList7"/>
    <dgm:cxn modelId="{BF7BE227-5061-4CC4-B6AC-5EF3B106D8AD}" type="presParOf" srcId="{BB53D8B2-C165-43DF-812D-646B3899A46A}" destId="{F53A2EAA-29AA-4958-A064-00B74263BBB0}" srcOrd="0" destOrd="0" presId="urn:microsoft.com/office/officeart/2005/8/layout/hList7"/>
    <dgm:cxn modelId="{0E40D079-ED07-4B8C-9F4C-EFCF99E3B36A}" type="presParOf" srcId="{BB53D8B2-C165-43DF-812D-646B3899A46A}" destId="{3C997707-8734-4191-92E2-D0A3184442C8}" srcOrd="1" destOrd="0" presId="urn:microsoft.com/office/officeart/2005/8/layout/hList7"/>
    <dgm:cxn modelId="{D9D2496D-AFAE-4D0A-81FF-DC1596B7738D}" type="presParOf" srcId="{BB53D8B2-C165-43DF-812D-646B3899A46A}" destId="{DB4630FB-0F61-46AC-9E86-81994EE05F58}" srcOrd="2" destOrd="0" presId="urn:microsoft.com/office/officeart/2005/8/layout/hList7"/>
    <dgm:cxn modelId="{2C88939F-C41D-410E-9C59-49650A5C35BA}" type="presParOf" srcId="{BB53D8B2-C165-43DF-812D-646B3899A46A}" destId="{C513AF37-6490-47D5-AB09-AF95D6EF0BDB}" srcOrd="3" destOrd="0" presId="urn:microsoft.com/office/officeart/2005/8/layout/hList7"/>
    <dgm:cxn modelId="{9806C277-F127-484A-9DDB-D1DB32937D69}" type="presParOf" srcId="{5005C3E4-6DC8-4A6B-9267-70023BE69C67}" destId="{1E8DD856-8A1F-461E-8221-32302523AF30}" srcOrd="1" destOrd="0" presId="urn:microsoft.com/office/officeart/2005/8/layout/hList7"/>
    <dgm:cxn modelId="{41FB5FAE-6018-4CFA-97FE-A69787399374}" type="presParOf" srcId="{5005C3E4-6DC8-4A6B-9267-70023BE69C67}" destId="{89818A1C-E0DC-4377-88BB-5C7A65CCF587}" srcOrd="2" destOrd="0" presId="urn:microsoft.com/office/officeart/2005/8/layout/hList7"/>
    <dgm:cxn modelId="{A3B2FE16-DA21-45D7-B8A1-8AD957FE0E1F}" type="presParOf" srcId="{89818A1C-E0DC-4377-88BB-5C7A65CCF587}" destId="{CCEB6F1B-DDF8-4AC5-B36C-0DA8BBB5EDA9}" srcOrd="0" destOrd="0" presId="urn:microsoft.com/office/officeart/2005/8/layout/hList7"/>
    <dgm:cxn modelId="{C06120F5-C0FB-4396-9E08-FEA238115DA5}" type="presParOf" srcId="{89818A1C-E0DC-4377-88BB-5C7A65CCF587}" destId="{DB42B442-B385-464E-A918-D2F17EDA216B}" srcOrd="1" destOrd="0" presId="urn:microsoft.com/office/officeart/2005/8/layout/hList7"/>
    <dgm:cxn modelId="{EE08A45C-890A-4472-809F-8EFD06DDB9C0}" type="presParOf" srcId="{89818A1C-E0DC-4377-88BB-5C7A65CCF587}" destId="{BC7D406E-0C8B-4D8D-AEC3-982124241B98}" srcOrd="2" destOrd="0" presId="urn:microsoft.com/office/officeart/2005/8/layout/hList7"/>
    <dgm:cxn modelId="{D9E3C959-0B35-4288-86F5-4347445729E7}" type="presParOf" srcId="{89818A1C-E0DC-4377-88BB-5C7A65CCF587}" destId="{F22C830D-260B-4766-B230-C2B5FF8D8646}" srcOrd="3" destOrd="0" presId="urn:microsoft.com/office/officeart/2005/8/layout/hList7"/>
    <dgm:cxn modelId="{64E52A01-5CF3-45FD-B882-4890B488EB92}" type="presParOf" srcId="{5005C3E4-6DC8-4A6B-9267-70023BE69C67}" destId="{6546CCE1-1C30-4AEE-B6D1-9BC995068551}" srcOrd="3" destOrd="0" presId="urn:microsoft.com/office/officeart/2005/8/layout/hList7"/>
    <dgm:cxn modelId="{E51F9AF7-D45E-4487-9BA4-E22CA250531D}" type="presParOf" srcId="{5005C3E4-6DC8-4A6B-9267-70023BE69C67}" destId="{A9DF8A27-19AF-49EB-BFAF-9037D509212F}" srcOrd="4" destOrd="0" presId="urn:microsoft.com/office/officeart/2005/8/layout/hList7"/>
    <dgm:cxn modelId="{4E0DC310-FB9E-46CC-A77B-78239FDC91CE}" type="presParOf" srcId="{A9DF8A27-19AF-49EB-BFAF-9037D509212F}" destId="{97CB2D4F-DA4F-47ED-A9D0-050C419DE87D}" srcOrd="0" destOrd="0" presId="urn:microsoft.com/office/officeart/2005/8/layout/hList7"/>
    <dgm:cxn modelId="{9F8FC8CF-6629-4D66-8BB8-7AC5E25F1F83}" type="presParOf" srcId="{A9DF8A27-19AF-49EB-BFAF-9037D509212F}" destId="{C2311A14-AA61-4980-80F2-959E52585E55}" srcOrd="1" destOrd="0" presId="urn:microsoft.com/office/officeart/2005/8/layout/hList7"/>
    <dgm:cxn modelId="{784CBD45-1AFC-4F0A-B186-7A66A4F0EB29}" type="presParOf" srcId="{A9DF8A27-19AF-49EB-BFAF-9037D509212F}" destId="{9D964C82-65EB-4866-9F88-1A75E2689D55}" srcOrd="2" destOrd="0" presId="urn:microsoft.com/office/officeart/2005/8/layout/hList7"/>
    <dgm:cxn modelId="{5AD03B47-A3F6-4F9B-B9E6-C5EDA889DA14}" type="presParOf" srcId="{A9DF8A27-19AF-49EB-BFAF-9037D509212F}" destId="{E958E25C-1025-4389-B4EE-CEA6FCE2F5CE}" srcOrd="3" destOrd="0" presId="urn:microsoft.com/office/officeart/2005/8/layout/hList7"/>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3A2EAA-29AA-4958-A064-00B74263BBB0}">
      <dsp:nvSpPr>
        <dsp:cNvPr id="0" name=""/>
        <dsp:cNvSpPr/>
      </dsp:nvSpPr>
      <dsp:spPr>
        <a:xfrm>
          <a:off x="1167" y="0"/>
          <a:ext cx="1817079" cy="3479800"/>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5816" tIns="305816" rIns="305816" bIns="305816" numCol="1" spcCol="1270" anchor="ctr" anchorCtr="0">
          <a:noAutofit/>
        </a:bodyPr>
        <a:lstStyle/>
        <a:p>
          <a:pPr lvl="0" algn="ctr" defTabSz="1911350">
            <a:lnSpc>
              <a:spcPct val="90000"/>
            </a:lnSpc>
            <a:spcBef>
              <a:spcPct val="0"/>
            </a:spcBef>
            <a:spcAft>
              <a:spcPct val="35000"/>
            </a:spcAft>
          </a:pPr>
          <a:r>
            <a:rPr lang="en-US" sz="4300" kern="1200" dirty="0" smtClean="0"/>
            <a:t>Land</a:t>
          </a:r>
          <a:endParaRPr lang="en-US" sz="4300" kern="1200" dirty="0"/>
        </a:p>
      </dsp:txBody>
      <dsp:txXfrm>
        <a:off x="1167" y="1391920"/>
        <a:ext cx="1817079" cy="1391920"/>
      </dsp:txXfrm>
    </dsp:sp>
    <dsp:sp modelId="{C513AF37-6490-47D5-AB09-AF95D6EF0BDB}">
      <dsp:nvSpPr>
        <dsp:cNvPr id="0" name=""/>
        <dsp:cNvSpPr/>
      </dsp:nvSpPr>
      <dsp:spPr>
        <a:xfrm>
          <a:off x="330321" y="208788"/>
          <a:ext cx="1158773" cy="1158773"/>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CEB6F1B-DDF8-4AC5-B36C-0DA8BBB5EDA9}">
      <dsp:nvSpPr>
        <dsp:cNvPr id="0" name=""/>
        <dsp:cNvSpPr/>
      </dsp:nvSpPr>
      <dsp:spPr>
        <a:xfrm>
          <a:off x="1872760" y="0"/>
          <a:ext cx="1817079" cy="3479800"/>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5816" tIns="305816" rIns="305816" bIns="305816" numCol="1" spcCol="1270" anchor="ctr" anchorCtr="0">
          <a:noAutofit/>
        </a:bodyPr>
        <a:lstStyle/>
        <a:p>
          <a:pPr lvl="0" algn="ctr" defTabSz="1911350">
            <a:lnSpc>
              <a:spcPct val="90000"/>
            </a:lnSpc>
            <a:spcBef>
              <a:spcPct val="0"/>
            </a:spcBef>
            <a:spcAft>
              <a:spcPct val="35000"/>
            </a:spcAft>
          </a:pPr>
          <a:r>
            <a:rPr lang="en-US" sz="4300" kern="1200" dirty="0" smtClean="0"/>
            <a:t>Air</a:t>
          </a:r>
          <a:endParaRPr lang="en-US" sz="4300" kern="1200" dirty="0"/>
        </a:p>
      </dsp:txBody>
      <dsp:txXfrm>
        <a:off x="1872760" y="1391920"/>
        <a:ext cx="1817079" cy="1391920"/>
      </dsp:txXfrm>
    </dsp:sp>
    <dsp:sp modelId="{F22C830D-260B-4766-B230-C2B5FF8D8646}">
      <dsp:nvSpPr>
        <dsp:cNvPr id="0" name=""/>
        <dsp:cNvSpPr/>
      </dsp:nvSpPr>
      <dsp:spPr>
        <a:xfrm>
          <a:off x="2201913" y="208788"/>
          <a:ext cx="1158773" cy="1158773"/>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5000" r="-25000"/>
          </a:stretch>
        </a:blip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CB2D4F-DA4F-47ED-A9D0-050C419DE87D}">
      <dsp:nvSpPr>
        <dsp:cNvPr id="0" name=""/>
        <dsp:cNvSpPr/>
      </dsp:nvSpPr>
      <dsp:spPr>
        <a:xfrm>
          <a:off x="3744352" y="0"/>
          <a:ext cx="1817079" cy="3479800"/>
        </a:xfrm>
        <a:prstGeom prst="roundRect">
          <a:avLst>
            <a:gd name="adj" fmla="val 10000"/>
          </a:avLst>
        </a:prstGeom>
        <a:solidFill>
          <a:schemeClr val="dk2">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5816" tIns="305816" rIns="305816" bIns="305816" numCol="1" spcCol="1270" anchor="ctr" anchorCtr="0">
          <a:noAutofit/>
        </a:bodyPr>
        <a:lstStyle/>
        <a:p>
          <a:pPr lvl="0" algn="ctr" defTabSz="1911350">
            <a:lnSpc>
              <a:spcPct val="90000"/>
            </a:lnSpc>
            <a:spcBef>
              <a:spcPct val="0"/>
            </a:spcBef>
            <a:spcAft>
              <a:spcPct val="35000"/>
            </a:spcAft>
          </a:pPr>
          <a:r>
            <a:rPr lang="en-US" sz="4300" kern="1200" dirty="0" smtClean="0"/>
            <a:t>Water</a:t>
          </a:r>
          <a:endParaRPr lang="en-US" sz="4300" kern="1200" dirty="0"/>
        </a:p>
      </dsp:txBody>
      <dsp:txXfrm>
        <a:off x="3744352" y="1391920"/>
        <a:ext cx="1817079" cy="1391920"/>
      </dsp:txXfrm>
    </dsp:sp>
    <dsp:sp modelId="{E958E25C-1025-4389-B4EE-CEA6FCE2F5CE}">
      <dsp:nvSpPr>
        <dsp:cNvPr id="0" name=""/>
        <dsp:cNvSpPr/>
      </dsp:nvSpPr>
      <dsp:spPr>
        <a:xfrm>
          <a:off x="4073505" y="208788"/>
          <a:ext cx="1158773" cy="1158773"/>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7000" r="-17000"/>
          </a:stretch>
        </a:blip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9C11D3-13CD-4FB7-8D36-6507507BD504}">
      <dsp:nvSpPr>
        <dsp:cNvPr id="0" name=""/>
        <dsp:cNvSpPr/>
      </dsp:nvSpPr>
      <dsp:spPr>
        <a:xfrm>
          <a:off x="222504" y="2783840"/>
          <a:ext cx="5117592" cy="521970"/>
        </a:xfrm>
        <a:prstGeom prst="leftRightArrow">
          <a:avLst/>
        </a:prstGeom>
        <a:solidFill>
          <a:schemeClr val="dk2">
            <a:tint val="60000"/>
            <a:hueOff val="0"/>
            <a:satOff val="0"/>
            <a:lumOff val="0"/>
            <a:alphaOff val="0"/>
          </a:schemeClr>
        </a:solidFill>
        <a:ln w="10795"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6E9690-8801-4E56-8836-FFB2CAE6FD5C}" type="datetimeFigureOut">
              <a:rPr lang="en-US" smtClean="0"/>
              <a:t>8/7/2011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89FFD4-B91C-4EA9-AA05-AEC9A41BD2F0}" type="slidenum">
              <a:rPr lang="en-US" smtClean="0"/>
              <a:t>‹#›</a:t>
            </a:fld>
            <a:endParaRPr lang="en-US"/>
          </a:p>
        </p:txBody>
      </p:sp>
    </p:spTree>
    <p:extLst>
      <p:ext uri="{BB962C8B-B14F-4D97-AF65-F5344CB8AC3E}">
        <p14:creationId xmlns:p14="http://schemas.microsoft.com/office/powerpoint/2010/main" val="3113178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89FFD4-B91C-4EA9-AA05-AEC9A41BD2F0}" type="slidenum">
              <a:rPr lang="en-US" smtClean="0"/>
              <a:t>11</a:t>
            </a:fld>
            <a:endParaRPr lang="en-US"/>
          </a:p>
        </p:txBody>
      </p:sp>
    </p:spTree>
    <p:extLst>
      <p:ext uri="{BB962C8B-B14F-4D97-AF65-F5344CB8AC3E}">
        <p14:creationId xmlns:p14="http://schemas.microsoft.com/office/powerpoint/2010/main" val="2078270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89FFD4-B91C-4EA9-AA05-AEC9A41BD2F0}" type="slidenum">
              <a:rPr lang="en-US" smtClean="0"/>
              <a:t>12</a:t>
            </a:fld>
            <a:endParaRPr lang="en-US"/>
          </a:p>
        </p:txBody>
      </p:sp>
    </p:spTree>
    <p:extLst>
      <p:ext uri="{BB962C8B-B14F-4D97-AF65-F5344CB8AC3E}">
        <p14:creationId xmlns:p14="http://schemas.microsoft.com/office/powerpoint/2010/main" val="3007740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89FFD4-B91C-4EA9-AA05-AEC9A41BD2F0}" type="slidenum">
              <a:rPr lang="en-US" smtClean="0"/>
              <a:t>14</a:t>
            </a:fld>
            <a:endParaRPr lang="en-US"/>
          </a:p>
        </p:txBody>
      </p:sp>
    </p:spTree>
    <p:extLst>
      <p:ext uri="{BB962C8B-B14F-4D97-AF65-F5344CB8AC3E}">
        <p14:creationId xmlns:p14="http://schemas.microsoft.com/office/powerpoint/2010/main" val="3007740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89FFD4-B91C-4EA9-AA05-AEC9A41BD2F0}" type="slidenum">
              <a:rPr lang="en-US" smtClean="0"/>
              <a:t>15</a:t>
            </a:fld>
            <a:endParaRPr lang="en-US"/>
          </a:p>
        </p:txBody>
      </p:sp>
    </p:spTree>
    <p:extLst>
      <p:ext uri="{BB962C8B-B14F-4D97-AF65-F5344CB8AC3E}">
        <p14:creationId xmlns:p14="http://schemas.microsoft.com/office/powerpoint/2010/main" val="23836704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72EFEE-0ADA-434C-A9EC-9DF384438C7C}" type="slidenum">
              <a:rPr lang="en-US" smtClean="0"/>
              <a:t>‹#›</a:t>
            </a:fld>
            <a:endParaRPr lang="en-US"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72EFEE-0ADA-434C-A9EC-9DF384438C7C}"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72EFEE-0ADA-434C-A9EC-9DF384438C7C}"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72EFEE-0ADA-434C-A9EC-9DF384438C7C}" type="slidenum">
              <a:rPr lang="en-US" smtClean="0"/>
              <a:t>‹#›</a:t>
            </a:fld>
            <a:endParaRPr lang="en-US" dirty="0"/>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72EFEE-0ADA-434C-A9EC-9DF384438C7C}"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72EFEE-0ADA-434C-A9EC-9DF384438C7C}"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72EFEE-0ADA-434C-A9EC-9DF384438C7C}"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72EFEE-0ADA-434C-A9EC-9DF384438C7C}"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72EFEE-0ADA-434C-A9EC-9DF384438C7C}"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72EFEE-0ADA-434C-A9EC-9DF384438C7C}"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301E89-5694-4EE7-BFCE-0C636738D65D}" type="datetimeFigureOut">
              <a:rPr lang="en-US" smtClean="0"/>
              <a:t>8/7/2011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72EFEE-0ADA-434C-A9EC-9DF384438C7C}"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C0301E89-5694-4EE7-BFCE-0C636738D65D}" type="datetimeFigureOut">
              <a:rPr lang="en-US" smtClean="0"/>
              <a:t>8/7/2011</a:t>
            </a:fld>
            <a:endParaRPr lang="en-US"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5772EFEE-0ADA-434C-A9EC-9DF384438C7C}"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4.xml"/><Relationship Id="rId1" Type="http://schemas.openxmlformats.org/officeDocument/2006/relationships/video" Target="http://www.teachertube.com/embed/player.swf?file=http://www.teachertube.com/embedFLV.php?pg=video_219536&amp;menu=false&amp;frontcolor=ffffff&amp;lightcolor=FF0000&amp;logo=http://www.teachertube.com/www3/images/greylogo.swf&amp;skin=http://www.teachertube.com/embed/overlay.swf&amp;volume=80&amp;controlbar=over&amp;displayclick=link&amp;viral.link=http://www.teachertube.com/viewVideo.php?video_id=219536&amp;stretching=exactfit&amp;plugins=viral-2&amp;viral.callout=none&amp;viral.onpause=fals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prezi.com/bin/preziloader.swf?prezi_id=bmho8k0ablva&amp;lock_to_path=0&amp;color=ffffff&amp;autoplay=no&amp;autohide_ctrls=0" TargetMode="External"/><Relationship Id="rId5" Type="http://schemas.openxmlformats.org/officeDocument/2006/relationships/hyperlink" Target="http://prezi.com/bmho8k0ablva/human-impact-on-the-environment-pollution/" TargetMode="Externa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png"/><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solidFill>
                  <a:schemeClr val="tx1"/>
                </a:solidFill>
              </a:rPr>
              <a:t>Team CMW</a:t>
            </a:r>
          </a:p>
          <a:p>
            <a:r>
              <a:rPr lang="en-US" dirty="0" smtClean="0">
                <a:solidFill>
                  <a:schemeClr val="tx1"/>
                </a:solidFill>
              </a:rPr>
              <a:t>Alyssa Carricato . JJ Merrill . </a:t>
            </a:r>
            <a:r>
              <a:rPr lang="en-US" dirty="0" err="1" smtClean="0">
                <a:solidFill>
                  <a:schemeClr val="tx1"/>
                </a:solidFill>
              </a:rPr>
              <a:t>Genal</a:t>
            </a:r>
            <a:r>
              <a:rPr lang="en-US" dirty="0" smtClean="0">
                <a:solidFill>
                  <a:schemeClr val="tx1"/>
                </a:solidFill>
              </a:rPr>
              <a:t> West</a:t>
            </a:r>
            <a:endParaRPr lang="en-US" dirty="0">
              <a:solidFill>
                <a:schemeClr val="tx1"/>
              </a:solidFill>
            </a:endParaRPr>
          </a:p>
        </p:txBody>
      </p:sp>
      <p:sp>
        <p:nvSpPr>
          <p:cNvPr id="2" name="Title 1"/>
          <p:cNvSpPr>
            <a:spLocks noGrp="1"/>
          </p:cNvSpPr>
          <p:nvPr>
            <p:ph type="ctrTitle"/>
          </p:nvPr>
        </p:nvSpPr>
        <p:spPr>
          <a:xfrm>
            <a:off x="685800" y="1981200"/>
            <a:ext cx="7772400" cy="1470025"/>
          </a:xfrm>
        </p:spPr>
        <p:txBody>
          <a:bodyPr/>
          <a:lstStyle/>
          <a:p>
            <a:r>
              <a:rPr lang="en-US" dirty="0" smtClean="0">
                <a:solidFill>
                  <a:schemeClr val="tx2"/>
                </a:solidFill>
              </a:rPr>
              <a:t>Pollution</a:t>
            </a:r>
            <a:endParaRPr lang="en-US" dirty="0">
              <a:solidFill>
                <a:schemeClr val="tx2"/>
              </a:solidFill>
            </a:endParaRPr>
          </a:p>
        </p:txBody>
      </p:sp>
    </p:spTree>
    <p:extLst>
      <p:ext uri="{BB962C8B-B14F-4D97-AF65-F5344CB8AC3E}">
        <p14:creationId xmlns:p14="http://schemas.microsoft.com/office/powerpoint/2010/main" val="1946063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1676400" y="1600200"/>
            <a:ext cx="5486400" cy="4114800"/>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dirty="0" smtClean="0">
                <a:solidFill>
                  <a:schemeClr val="tx2"/>
                </a:solidFill>
              </a:rPr>
              <a:t>Investigating water pollution</a:t>
            </a:r>
            <a:endParaRPr lang="en-US" dirty="0">
              <a:solidFill>
                <a:schemeClr val="tx2"/>
              </a:solidFill>
            </a:endParaRPr>
          </a:p>
        </p:txBody>
      </p:sp>
      <p:pic>
        <p:nvPicPr>
          <p:cNvPr id="8" name="viewVideo.php?video_id=219536&amp;stretching=exactfit&amp;plugins=viral-2&amp;viral.callout=none&amp;viral.onpause=false"/>
          <p:cNvPicPr>
            <a:picLocks noGrp="1" noRot="1" noChangeAspect="1"/>
          </p:cNvPicPr>
          <p:nvPr>
            <p:ph sz="quarter" idx="14"/>
            <a:videoFile r:link="rId1"/>
          </p:nvPr>
        </p:nvPicPr>
        <p:blipFill>
          <a:blip r:embed="rId3"/>
          <a:stretch>
            <a:fillRect/>
          </a:stretch>
        </p:blipFill>
        <p:spPr>
          <a:xfrm>
            <a:off x="1905000" y="1762125"/>
            <a:ext cx="5067300" cy="3800475"/>
          </a:xfrm>
          <a:prstGeom prst="rect">
            <a:avLst/>
          </a:prstGeom>
        </p:spPr>
      </p:pic>
      <p:sp>
        <p:nvSpPr>
          <p:cNvPr id="2" name="TextBox 1"/>
          <p:cNvSpPr txBox="1"/>
          <p:nvPr/>
        </p:nvSpPr>
        <p:spPr>
          <a:xfrm>
            <a:off x="2095500" y="6096000"/>
            <a:ext cx="4648200" cy="307777"/>
          </a:xfrm>
          <a:prstGeom prst="rect">
            <a:avLst/>
          </a:prstGeom>
          <a:noFill/>
        </p:spPr>
        <p:txBody>
          <a:bodyPr wrap="square" rtlCol="0">
            <a:spAutoFit/>
          </a:bodyPr>
          <a:lstStyle/>
          <a:p>
            <a:pPr algn="ctr"/>
            <a:r>
              <a:rPr lang="en-US" sz="1400" cap="small" dirty="0" smtClean="0"/>
              <a:t>please click on video to begin playing</a:t>
            </a:r>
            <a:endParaRPr lang="en-US" sz="1400" cap="small" dirty="0"/>
          </a:p>
        </p:txBody>
      </p:sp>
    </p:spTree>
    <p:extLst>
      <p:ext uri="{BB962C8B-B14F-4D97-AF65-F5344CB8AC3E}">
        <p14:creationId xmlns:p14="http://schemas.microsoft.com/office/powerpoint/2010/main" val="2677263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4"/>
          </p:nvPr>
        </p:nvSpPr>
        <p:spPr/>
        <p:txBody>
          <a:bodyPr/>
          <a:lstStyle/>
          <a:p>
            <a:pPr marL="0" indent="0" algn="just">
              <a:buNone/>
            </a:pPr>
            <a:r>
              <a:rPr lang="en-US" dirty="0"/>
              <a:t>Students will investigate different water sources around </a:t>
            </a:r>
            <a:r>
              <a:rPr lang="en-US" dirty="0" smtClean="0"/>
              <a:t>the area </a:t>
            </a:r>
            <a:r>
              <a:rPr lang="en-US" dirty="0"/>
              <a:t>where they live. They will conduct an experiment of different water samples and filter them. They will collect and compile their findings, justifying why one source may have more pollutants than </a:t>
            </a:r>
            <a:r>
              <a:rPr lang="en-US" dirty="0" smtClean="0"/>
              <a:t>another.</a:t>
            </a:r>
          </a:p>
          <a:p>
            <a:endParaRPr lang="en-US" dirty="0" smtClean="0"/>
          </a:p>
          <a:p>
            <a:pPr marL="0" indent="0">
              <a:buNone/>
            </a:pPr>
            <a:endParaRPr lang="en-US" dirty="0" smtClean="0"/>
          </a:p>
          <a:p>
            <a:pPr marL="0" indent="0" algn="ctr">
              <a:buNone/>
            </a:pPr>
            <a:r>
              <a:rPr lang="en-US" dirty="0" smtClean="0"/>
              <a:t>MULTIMEDIA PRESENTATION</a:t>
            </a:r>
            <a:endParaRPr lang="en-US" dirty="0"/>
          </a:p>
          <a:p>
            <a:pPr marL="0" indent="0" algn="just">
              <a:buNone/>
            </a:pPr>
            <a:r>
              <a:rPr lang="en-US" dirty="0" smtClean="0"/>
              <a:t>Students will create a multimedia presentation incorporating pictures, video and audio of their </a:t>
            </a:r>
            <a:r>
              <a:rPr lang="en-US" dirty="0" smtClean="0"/>
              <a:t>results.</a:t>
            </a:r>
            <a:endParaRPr lang="en-US" dirty="0"/>
          </a:p>
        </p:txBody>
      </p:sp>
      <p:sp>
        <p:nvSpPr>
          <p:cNvPr id="4" name="Title 3"/>
          <p:cNvSpPr>
            <a:spLocks noGrp="1"/>
          </p:cNvSpPr>
          <p:nvPr>
            <p:ph type="title"/>
          </p:nvPr>
        </p:nvSpPr>
        <p:spPr/>
        <p:txBody>
          <a:bodyPr/>
          <a:lstStyle/>
          <a:p>
            <a:r>
              <a:rPr lang="en-US" dirty="0" smtClean="0">
                <a:solidFill>
                  <a:schemeClr val="tx2"/>
                </a:solidFill>
              </a:rPr>
              <a:t>Investigating water pollution</a:t>
            </a:r>
            <a:endParaRPr lang="en-US" dirty="0">
              <a:solidFill>
                <a:schemeClr val="tx2"/>
              </a:solidFill>
            </a:endParaRPr>
          </a:p>
        </p:txBody>
      </p:sp>
      <p:pic>
        <p:nvPicPr>
          <p:cNvPr id="1026"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1104900" y="1600200"/>
            <a:ext cx="2743200" cy="4114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a:xfrm flipH="1">
            <a:off x="4876800" y="3962401"/>
            <a:ext cx="3581400" cy="66798"/>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75564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pPr marL="0" indent="0" algn="just">
              <a:buNone/>
            </a:pPr>
            <a:r>
              <a:rPr lang="en-US" dirty="0" smtClean="0"/>
              <a:t>The reason why we included this activity in our project is because we want students to understand that different pollutants are everywhere.  By doing this project, students will gain an understanding of why different pollutants infect certain areas and reasons why they are there.  Also, students will be able to get a hands-on look at how pollution infects streams and rivers in our community.  This will allow them acknowledge their own behaviors and how they themselves may be responsible for pollution in their own community by incorporating technology and different types of media into their learning.</a:t>
            </a:r>
          </a:p>
        </p:txBody>
      </p:sp>
      <p:pic>
        <p:nvPicPr>
          <p:cNvPr id="5" name="Content Placeholder 4"/>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800600" y="1824245"/>
            <a:ext cx="3733800" cy="3666709"/>
          </a:xfrm>
          <a:prstGeom prst="rect">
            <a:avLst/>
          </a:prstGeom>
          <a:ln>
            <a:noFill/>
          </a:ln>
          <a:effectLst>
            <a:outerShdw blurRad="292100" dist="139700" dir="2700000" algn="tl" rotWithShape="0">
              <a:srgbClr val="333333">
                <a:alpha val="65000"/>
              </a:srgbClr>
            </a:outerShdw>
          </a:effectLst>
        </p:spPr>
      </p:pic>
      <p:sp>
        <p:nvSpPr>
          <p:cNvPr id="4" name="Title 3"/>
          <p:cNvSpPr>
            <a:spLocks noGrp="1"/>
          </p:cNvSpPr>
          <p:nvPr>
            <p:ph type="title"/>
          </p:nvPr>
        </p:nvSpPr>
        <p:spPr/>
        <p:txBody>
          <a:bodyPr/>
          <a:lstStyle/>
          <a:p>
            <a:r>
              <a:rPr lang="en-US" dirty="0" smtClean="0">
                <a:solidFill>
                  <a:schemeClr val="tx2"/>
                </a:solidFill>
              </a:rPr>
              <a:t>INVESTIGATING WATER POLLUTION</a:t>
            </a:r>
            <a:endParaRPr lang="en-US" dirty="0">
              <a:solidFill>
                <a:schemeClr val="tx2"/>
              </a:solidFill>
            </a:endParaRPr>
          </a:p>
        </p:txBody>
      </p:sp>
      <p:sp>
        <p:nvSpPr>
          <p:cNvPr id="6" name="TextBox 5"/>
          <p:cNvSpPr txBox="1"/>
          <p:nvPr/>
        </p:nvSpPr>
        <p:spPr>
          <a:xfrm>
            <a:off x="609600" y="609600"/>
            <a:ext cx="2667000" cy="369332"/>
          </a:xfrm>
          <a:prstGeom prst="rect">
            <a:avLst/>
          </a:prstGeom>
          <a:noFill/>
        </p:spPr>
        <p:txBody>
          <a:bodyPr wrap="square" rtlCol="0">
            <a:spAutoFit/>
          </a:bodyPr>
          <a:lstStyle/>
          <a:p>
            <a:r>
              <a:rPr lang="en-US" dirty="0"/>
              <a:t>t</a:t>
            </a:r>
            <a:r>
              <a:rPr lang="en-US" dirty="0" smtClean="0"/>
              <a:t>he purpose of…</a:t>
            </a:r>
            <a:endParaRPr lang="en-US" dirty="0"/>
          </a:p>
        </p:txBody>
      </p:sp>
    </p:spTree>
    <p:extLst>
      <p:ext uri="{BB962C8B-B14F-4D97-AF65-F5344CB8AC3E}">
        <p14:creationId xmlns:p14="http://schemas.microsoft.com/office/powerpoint/2010/main" val="874898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92500" lnSpcReduction="10000"/>
          </a:bodyPr>
          <a:lstStyle/>
          <a:p>
            <a:pPr marL="0" indent="0" algn="just">
              <a:buNone/>
            </a:pPr>
            <a:r>
              <a:rPr lang="en-US" dirty="0"/>
              <a:t>The Department of Public Information issued a press release in 2007 regarding the increase in population over the next 40 years. Read this press release to familiarize yourself with trends in global population. </a:t>
            </a:r>
            <a:endParaRPr lang="en-US" dirty="0" smtClean="0"/>
          </a:p>
          <a:p>
            <a:pPr marL="0" indent="0" algn="just">
              <a:buNone/>
            </a:pPr>
            <a:r>
              <a:rPr lang="en-US" dirty="0" smtClean="0"/>
              <a:t>Once </a:t>
            </a:r>
            <a:r>
              <a:rPr lang="en-US" dirty="0"/>
              <a:t>you have read the press release please look at the data provided on population growth as well as the data on CO2 emissions for the countries of the world. Compare the CO2 emissions of the top 5 countries in population growth with that of the United States. </a:t>
            </a:r>
            <a:endParaRPr lang="en-US" dirty="0" smtClean="0"/>
          </a:p>
          <a:p>
            <a:pPr marL="0" indent="0" algn="just">
              <a:buNone/>
            </a:pPr>
            <a:r>
              <a:rPr lang="en-US" dirty="0" smtClean="0"/>
              <a:t>Use </a:t>
            </a:r>
            <a:r>
              <a:rPr lang="en-US" dirty="0"/>
              <a:t>this information with what you have already learned about pollution to hypothesize the effects that population growth will have on global pollution</a:t>
            </a:r>
            <a:r>
              <a:rPr lang="en-US" dirty="0" smtClean="0"/>
              <a:t>.</a:t>
            </a:r>
            <a:endParaRPr lang="en-US" dirty="0"/>
          </a:p>
        </p:txBody>
      </p:sp>
      <p:sp>
        <p:nvSpPr>
          <p:cNvPr id="4" name="Title 3"/>
          <p:cNvSpPr>
            <a:spLocks noGrp="1"/>
          </p:cNvSpPr>
          <p:nvPr>
            <p:ph type="title"/>
          </p:nvPr>
        </p:nvSpPr>
        <p:spPr/>
        <p:txBody>
          <a:bodyPr/>
          <a:lstStyle/>
          <a:p>
            <a:r>
              <a:rPr lang="en-US" dirty="0" smtClean="0">
                <a:solidFill>
                  <a:schemeClr val="tx2"/>
                </a:solidFill>
              </a:rPr>
              <a:t>How does population growth affect pollution?</a:t>
            </a:r>
            <a:endParaRPr lang="en-US" dirty="0">
              <a:solidFill>
                <a:schemeClr val="tx2"/>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3163" y="1293813"/>
            <a:ext cx="3170237"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987711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609600" y="2057400"/>
            <a:ext cx="3733800" cy="3810000"/>
          </a:xfrm>
        </p:spPr>
        <p:txBody>
          <a:bodyPr>
            <a:normAutofit/>
          </a:bodyPr>
          <a:lstStyle/>
          <a:p>
            <a:pPr marL="0" indent="0" algn="just">
              <a:buNone/>
            </a:pPr>
            <a:r>
              <a:rPr lang="en-US" dirty="0" smtClean="0"/>
              <a:t>The reason why we included this activity in our project is because we want students to </a:t>
            </a:r>
            <a:r>
              <a:rPr lang="en-US" dirty="0"/>
              <a:t>look at the way population growth will impact the amount of pollution that is being produced each year.  Until students start to notice trends and look past the here and now we will continue to play catch up.  Our students need to realize that unless we get innovative with our use of fossil fuels and start to create sustainable energy sources we will have a serious problem on our hands within their lifetimes.</a:t>
            </a:r>
          </a:p>
          <a:p>
            <a:pPr marL="0" indent="0">
              <a:buNone/>
            </a:pPr>
            <a:r>
              <a:rPr lang="en-US" dirty="0" smtClean="0"/>
              <a:t> </a:t>
            </a:r>
          </a:p>
        </p:txBody>
      </p:sp>
      <p:sp>
        <p:nvSpPr>
          <p:cNvPr id="4" name="Title 3"/>
          <p:cNvSpPr>
            <a:spLocks noGrp="1"/>
          </p:cNvSpPr>
          <p:nvPr>
            <p:ph type="title"/>
          </p:nvPr>
        </p:nvSpPr>
        <p:spPr>
          <a:xfrm>
            <a:off x="609600" y="762000"/>
            <a:ext cx="7924800" cy="1143000"/>
          </a:xfrm>
        </p:spPr>
        <p:txBody>
          <a:bodyPr/>
          <a:lstStyle/>
          <a:p>
            <a:r>
              <a:rPr lang="en-US" dirty="0" smtClean="0">
                <a:solidFill>
                  <a:schemeClr val="tx2"/>
                </a:solidFill>
              </a:rPr>
              <a:t>How Does population growth affect pollution?</a:t>
            </a:r>
            <a:endParaRPr lang="en-US" dirty="0">
              <a:solidFill>
                <a:schemeClr val="tx2"/>
              </a:solidFill>
            </a:endParaRPr>
          </a:p>
        </p:txBody>
      </p:sp>
      <p:sp>
        <p:nvSpPr>
          <p:cNvPr id="6" name="TextBox 5"/>
          <p:cNvSpPr txBox="1"/>
          <p:nvPr/>
        </p:nvSpPr>
        <p:spPr>
          <a:xfrm>
            <a:off x="609600" y="609600"/>
            <a:ext cx="2667000" cy="369332"/>
          </a:xfrm>
          <a:prstGeom prst="rect">
            <a:avLst/>
          </a:prstGeom>
          <a:noFill/>
        </p:spPr>
        <p:txBody>
          <a:bodyPr wrap="square" rtlCol="0">
            <a:spAutoFit/>
          </a:bodyPr>
          <a:lstStyle/>
          <a:p>
            <a:r>
              <a:rPr lang="en-US" dirty="0"/>
              <a:t>t</a:t>
            </a:r>
            <a:r>
              <a:rPr lang="en-US" dirty="0" smtClean="0"/>
              <a:t>he purpose of…</a:t>
            </a:r>
            <a:endParaRPr lang="en-US" dirty="0"/>
          </a:p>
        </p:txBody>
      </p:sp>
      <p:pic>
        <p:nvPicPr>
          <p:cNvPr id="10" name="Content Placeholder 9"/>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800600" y="2257425"/>
            <a:ext cx="3733800" cy="28003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292097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Possible student outcome</a:t>
            </a:r>
            <a:endParaRPr lang="en-US" dirty="0">
              <a:solidFill>
                <a:schemeClr val="tx2"/>
              </a:solidFill>
            </a:endParaRPr>
          </a:p>
        </p:txBody>
      </p:sp>
      <p:pic>
        <p:nvPicPr>
          <p:cNvPr id="4" name="preziloader.swf?prezi_id=bmho8k0ablva&amp;lock_to_path=0&amp;color=ffffff&amp;autoplay=no&amp;autohide_ctrls=0"/>
          <p:cNvPicPr>
            <a:picLocks noGrp="1" noRot="1" noChangeAspect="1"/>
          </p:cNvPicPr>
          <p:nvPr>
            <p:ph sz="quarter" idx="13"/>
            <a:videoFile r:link="rId1"/>
          </p:nvPr>
        </p:nvPicPr>
        <p:blipFill>
          <a:blip r:embed="rId4"/>
          <a:stretch>
            <a:fillRect/>
          </a:stretch>
        </p:blipFill>
        <p:spPr>
          <a:xfrm>
            <a:off x="2286000" y="1905000"/>
            <a:ext cx="4800600" cy="3600450"/>
          </a:xfrm>
          <a:prstGeom prst="rect">
            <a:avLst/>
          </a:prstGeom>
        </p:spPr>
      </p:pic>
      <p:sp>
        <p:nvSpPr>
          <p:cNvPr id="5" name="TextBox 4"/>
          <p:cNvSpPr txBox="1"/>
          <p:nvPr/>
        </p:nvSpPr>
        <p:spPr>
          <a:xfrm>
            <a:off x="2949039" y="5543797"/>
            <a:ext cx="3451761" cy="369332"/>
          </a:xfrm>
          <a:prstGeom prst="rect">
            <a:avLst/>
          </a:prstGeom>
          <a:noFill/>
        </p:spPr>
        <p:txBody>
          <a:bodyPr wrap="square" rtlCol="0">
            <a:spAutoFit/>
          </a:bodyPr>
          <a:lstStyle/>
          <a:p>
            <a:r>
              <a:rPr lang="en-US" dirty="0" smtClean="0">
                <a:ln>
                  <a:solidFill>
                    <a:schemeClr val="tx2"/>
                  </a:solidFill>
                </a:ln>
                <a:solidFill>
                  <a:schemeClr val="tx1">
                    <a:lumMod val="85000"/>
                  </a:schemeClr>
                </a:solidFill>
                <a:hlinkClick r:id="rId5"/>
              </a:rPr>
              <a:t>Possible Student Outcome </a:t>
            </a:r>
            <a:r>
              <a:rPr lang="en-US" dirty="0" err="1" smtClean="0">
                <a:ln>
                  <a:solidFill>
                    <a:schemeClr val="tx2"/>
                  </a:solidFill>
                </a:ln>
                <a:solidFill>
                  <a:schemeClr val="tx1">
                    <a:lumMod val="85000"/>
                  </a:schemeClr>
                </a:solidFill>
                <a:hlinkClick r:id="rId5"/>
              </a:rPr>
              <a:t>Prezi</a:t>
            </a:r>
            <a:r>
              <a:rPr lang="en-US" dirty="0" smtClean="0">
                <a:ln>
                  <a:solidFill>
                    <a:schemeClr val="tx2"/>
                  </a:solidFill>
                </a:ln>
                <a:solidFill>
                  <a:schemeClr val="tx1">
                    <a:lumMod val="85000"/>
                  </a:schemeClr>
                </a:solidFill>
                <a:hlinkClick r:id="rId5"/>
              </a:rPr>
              <a:t> Link</a:t>
            </a:r>
            <a:endParaRPr lang="en-US" dirty="0">
              <a:ln>
                <a:solidFill>
                  <a:schemeClr val="tx2"/>
                </a:solidFill>
              </a:ln>
              <a:solidFill>
                <a:schemeClr val="tx1">
                  <a:lumMod val="85000"/>
                </a:schemeClr>
              </a:solidFill>
            </a:endParaRPr>
          </a:p>
        </p:txBody>
      </p:sp>
    </p:spTree>
    <p:extLst>
      <p:ext uri="{BB962C8B-B14F-4D97-AF65-F5344CB8AC3E}">
        <p14:creationId xmlns:p14="http://schemas.microsoft.com/office/powerpoint/2010/main" val="1933223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What is pollution?</a:t>
            </a:r>
            <a:endParaRPr lang="en-US" dirty="0">
              <a:solidFill>
                <a:schemeClr val="tx2"/>
              </a:solidFill>
            </a:endParaRPr>
          </a:p>
        </p:txBody>
      </p:sp>
      <p:pic>
        <p:nvPicPr>
          <p:cNvPr id="4" name="Pollution">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371603" y="956952"/>
            <a:ext cx="414647" cy="414647"/>
          </a:xfrm>
          <a:prstGeom prst="rect">
            <a:avLst/>
          </a:prstGeom>
        </p:spPr>
      </p:pic>
      <p:graphicFrame>
        <p:nvGraphicFramePr>
          <p:cNvPr id="5" name="Diagram 4"/>
          <p:cNvGraphicFramePr/>
          <p:nvPr>
            <p:extLst>
              <p:ext uri="{D42A27DB-BD31-4B8C-83A1-F6EECF244321}">
                <p14:modId xmlns:p14="http://schemas.microsoft.com/office/powerpoint/2010/main" val="3044127818"/>
              </p:ext>
            </p:extLst>
          </p:nvPr>
        </p:nvGraphicFramePr>
        <p:xfrm>
          <a:off x="1676400" y="1752600"/>
          <a:ext cx="5562600" cy="3479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11151566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71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400" dirty="0" smtClean="0"/>
              <a:t>The Big Idea</a:t>
            </a:r>
            <a:endParaRPr lang="en-US" sz="2400" dirty="0"/>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l="17085" r="17085"/>
          <a:stretch>
            <a:fillRect/>
          </a:stretch>
        </p:blipFill>
        <p:spPr>
          <a:xfrm>
            <a:off x="4657344" y="1447800"/>
            <a:ext cx="3419856" cy="3474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 Placeholder 5"/>
          <p:cNvSpPr>
            <a:spLocks noGrp="1"/>
          </p:cNvSpPr>
          <p:nvPr>
            <p:ph type="body" sz="half" idx="2"/>
          </p:nvPr>
        </p:nvSpPr>
        <p:spPr/>
        <p:txBody>
          <a:bodyPr>
            <a:normAutofit/>
          </a:bodyPr>
          <a:lstStyle/>
          <a:p>
            <a:r>
              <a:rPr lang="en-US" sz="1800" dirty="0" smtClean="0"/>
              <a:t>Human Impact on the Environment: Pollution</a:t>
            </a:r>
            <a:endParaRPr lang="en-US" sz="1800" dirty="0"/>
          </a:p>
        </p:txBody>
      </p:sp>
    </p:spTree>
    <p:extLst>
      <p:ext uri="{BB962C8B-B14F-4D97-AF65-F5344CB8AC3E}">
        <p14:creationId xmlns:p14="http://schemas.microsoft.com/office/powerpoint/2010/main" val="354232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Essential Question</a:t>
            </a:r>
            <a:endParaRPr lang="en-US" sz="2400"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13100" r="13100"/>
          <a:stretch>
            <a:fillRect/>
          </a:stretch>
        </p:blipFill>
        <p:spPr>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 Placeholder 3"/>
          <p:cNvSpPr>
            <a:spLocks noGrp="1"/>
          </p:cNvSpPr>
          <p:nvPr>
            <p:ph type="body" sz="half" idx="2"/>
          </p:nvPr>
        </p:nvSpPr>
        <p:spPr/>
        <p:txBody>
          <a:bodyPr>
            <a:normAutofit/>
          </a:bodyPr>
          <a:lstStyle/>
          <a:p>
            <a:pPr algn="just"/>
            <a:r>
              <a:rPr lang="en-US" sz="1800" dirty="0"/>
              <a:t>How do humans impact the environment and how can we reverse those </a:t>
            </a:r>
            <a:r>
              <a:rPr lang="en-US" sz="1800" dirty="0" smtClean="0"/>
              <a:t>effects</a:t>
            </a:r>
            <a:r>
              <a:rPr lang="en-US" sz="1800" dirty="0"/>
              <a:t>?</a:t>
            </a:r>
          </a:p>
        </p:txBody>
      </p:sp>
    </p:spTree>
    <p:extLst>
      <p:ext uri="{BB962C8B-B14F-4D97-AF65-F5344CB8AC3E}">
        <p14:creationId xmlns:p14="http://schemas.microsoft.com/office/powerpoint/2010/main" val="25119779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solidFill>
                  <a:schemeClr val="tx2"/>
                </a:solidFill>
              </a:rPr>
              <a:t>The Challenge</a:t>
            </a:r>
            <a:endParaRPr lang="en-US" dirty="0">
              <a:solidFill>
                <a:schemeClr val="tx2"/>
              </a:solidFill>
            </a:endParaRPr>
          </a:p>
        </p:txBody>
      </p:sp>
      <p:sp>
        <p:nvSpPr>
          <p:cNvPr id="6" name="Content Placeholder 5"/>
          <p:cNvSpPr>
            <a:spLocks noGrp="1"/>
          </p:cNvSpPr>
          <p:nvPr>
            <p:ph sz="quarter" idx="13"/>
          </p:nvPr>
        </p:nvSpPr>
        <p:spPr>
          <a:xfrm>
            <a:off x="609600" y="1600200"/>
            <a:ext cx="7924800" cy="990600"/>
          </a:xfrm>
        </p:spPr>
        <p:txBody>
          <a:bodyPr>
            <a:normAutofit/>
          </a:bodyPr>
          <a:lstStyle/>
          <a:p>
            <a:pPr marL="0" indent="0" algn="ctr">
              <a:buNone/>
            </a:pPr>
            <a:r>
              <a:rPr lang="en-US" sz="1800" dirty="0"/>
              <a:t>Identify local sources of pollution and create logical solutions to improve the environment for the future in our community and the world.</a:t>
            </a:r>
          </a:p>
        </p:txBody>
      </p:sp>
      <p:pic>
        <p:nvPicPr>
          <p:cNvPr id="2050" name="Picture 2" descr="C:\Users\acarricato\AppData\Local\Microsoft\Windows\Temporary Internet Files\Content.IE5\6E3KDX5U\MC90043935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09256" y="3158836"/>
            <a:ext cx="2521528" cy="25215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05042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2"/>
                </a:solidFill>
              </a:rPr>
              <a:t>Guiding Questions</a:t>
            </a:r>
            <a:endParaRPr lang="en-US" dirty="0">
              <a:solidFill>
                <a:schemeClr val="tx2"/>
              </a:solidFill>
            </a:endParaRPr>
          </a:p>
        </p:txBody>
      </p:sp>
      <p:sp>
        <p:nvSpPr>
          <p:cNvPr id="3" name="Content Placeholder 2"/>
          <p:cNvSpPr>
            <a:spLocks noGrp="1"/>
          </p:cNvSpPr>
          <p:nvPr>
            <p:ph sz="quarter" idx="13"/>
          </p:nvPr>
        </p:nvSpPr>
        <p:spPr>
          <a:xfrm>
            <a:off x="609600" y="1600200"/>
            <a:ext cx="7924800" cy="4495800"/>
          </a:xfrm>
        </p:spPr>
        <p:txBody>
          <a:bodyPr>
            <a:noAutofit/>
          </a:bodyPr>
          <a:lstStyle/>
          <a:p>
            <a:pPr algn="just"/>
            <a:r>
              <a:rPr lang="en-US" sz="1800" dirty="0" smtClean="0"/>
              <a:t>How </a:t>
            </a:r>
            <a:r>
              <a:rPr lang="en-US" sz="1800" dirty="0"/>
              <a:t>can you identify the sources of pollution and explain their effects on the ecosystem?</a:t>
            </a:r>
          </a:p>
          <a:p>
            <a:pPr algn="just"/>
            <a:r>
              <a:rPr lang="en-US" sz="1800" dirty="0" smtClean="0"/>
              <a:t>How </a:t>
            </a:r>
            <a:r>
              <a:rPr lang="en-US" sz="1800" dirty="0"/>
              <a:t>have human actions impacted the survival of organisms in the ecosystem?</a:t>
            </a:r>
          </a:p>
          <a:p>
            <a:pPr algn="just"/>
            <a:r>
              <a:rPr lang="en-US" sz="1800" dirty="0" smtClean="0"/>
              <a:t>How </a:t>
            </a:r>
            <a:r>
              <a:rPr lang="en-US" sz="1800" dirty="0"/>
              <a:t>can we evaluate the effects of air, water, and soil pollution on society?</a:t>
            </a:r>
          </a:p>
          <a:p>
            <a:pPr algn="just"/>
            <a:r>
              <a:rPr lang="en-US" sz="1800" dirty="0" smtClean="0"/>
              <a:t>What </a:t>
            </a:r>
            <a:r>
              <a:rPr lang="en-US" sz="1800" dirty="0"/>
              <a:t>remediation practices will allow the environment to return to its original state; which will not</a:t>
            </a:r>
            <a:r>
              <a:rPr lang="en-US" sz="1800" dirty="0" smtClean="0"/>
              <a:t>?</a:t>
            </a:r>
            <a:endParaRPr lang="en-US" sz="1800" dirty="0"/>
          </a:p>
        </p:txBody>
      </p:sp>
      <p:pic>
        <p:nvPicPr>
          <p:cNvPr id="1026" name="Picture 2" descr="C:\Users\acarricato\AppData\Local\Microsoft\Windows\Temporary Internet Files\Content.IE5\GBPDJYE1\MC900437629[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6655" y="3962400"/>
            <a:ext cx="236220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9370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Guiding Activities</a:t>
            </a:r>
            <a:endParaRPr lang="en-US" dirty="0">
              <a:solidFill>
                <a:schemeClr val="tx2"/>
              </a:solidFill>
            </a:endParaRPr>
          </a:p>
        </p:txBody>
      </p:sp>
    </p:spTree>
    <p:extLst>
      <p:ext uri="{BB962C8B-B14F-4D97-AF65-F5344CB8AC3E}">
        <p14:creationId xmlns:p14="http://schemas.microsoft.com/office/powerpoint/2010/main" val="3962602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609600" y="1600200"/>
            <a:ext cx="5486400" cy="4114800"/>
          </a:xfrm>
        </p:spPr>
        <p:txBody>
          <a:bodyPr/>
          <a:lstStyle/>
          <a:p>
            <a:pPr marL="0" indent="0">
              <a:buNone/>
            </a:pPr>
            <a:r>
              <a:rPr lang="en-US" dirty="0" smtClean="0"/>
              <a:t>Use the carbon footprint calculator to figure out your personal carbon footprint through a few multiple </a:t>
            </a:r>
            <a:r>
              <a:rPr lang="en-US" dirty="0" smtClean="0"/>
              <a:t>questions.</a:t>
            </a:r>
            <a:endParaRPr lang="en-US" dirty="0"/>
          </a:p>
        </p:txBody>
      </p:sp>
      <p:sp>
        <p:nvSpPr>
          <p:cNvPr id="9" name="Content Placeholder 8"/>
          <p:cNvSpPr>
            <a:spLocks noGrp="1"/>
          </p:cNvSpPr>
          <p:nvPr>
            <p:ph sz="quarter" idx="14"/>
          </p:nvPr>
        </p:nvSpPr>
        <p:spPr>
          <a:xfrm>
            <a:off x="1981200" y="2362200"/>
            <a:ext cx="6400800" cy="1371600"/>
          </a:xfrm>
        </p:spPr>
        <p:txBody>
          <a:bodyPr/>
          <a:lstStyle/>
          <a:p>
            <a:pPr lvl="1"/>
            <a:r>
              <a:rPr lang="en-US" dirty="0"/>
              <a:t>What is your carbon </a:t>
            </a:r>
            <a:r>
              <a:rPr lang="en-US" dirty="0" smtClean="0"/>
              <a:t>footprint?</a:t>
            </a:r>
          </a:p>
          <a:p>
            <a:pPr lvl="1"/>
            <a:r>
              <a:rPr lang="en-US" dirty="0" smtClean="0"/>
              <a:t>How </a:t>
            </a:r>
            <a:r>
              <a:rPr lang="en-US" dirty="0"/>
              <a:t>does this compare to your friends and neighbors?</a:t>
            </a:r>
          </a:p>
          <a:p>
            <a:pPr lvl="1"/>
            <a:r>
              <a:rPr lang="en-US" dirty="0" smtClean="0"/>
              <a:t>How </a:t>
            </a:r>
            <a:r>
              <a:rPr lang="en-US" dirty="0"/>
              <a:t>does it compare with other states/countries</a:t>
            </a:r>
            <a:r>
              <a:rPr lang="en-US" dirty="0" smtClean="0"/>
              <a:t>?</a:t>
            </a:r>
            <a:endParaRPr lang="en-US" dirty="0"/>
          </a:p>
        </p:txBody>
      </p:sp>
      <p:sp>
        <p:nvSpPr>
          <p:cNvPr id="7" name="Title 6"/>
          <p:cNvSpPr>
            <a:spLocks noGrp="1"/>
          </p:cNvSpPr>
          <p:nvPr>
            <p:ph type="title"/>
          </p:nvPr>
        </p:nvSpPr>
        <p:spPr/>
        <p:txBody>
          <a:bodyPr/>
          <a:lstStyle/>
          <a:p>
            <a:r>
              <a:rPr lang="en-US" dirty="0" smtClean="0">
                <a:solidFill>
                  <a:schemeClr val="tx2"/>
                </a:solidFill>
              </a:rPr>
              <a:t>Carbon footprint</a:t>
            </a:r>
            <a:endParaRPr lang="en-US" dirty="0">
              <a:solidFill>
                <a:schemeClr val="tx2"/>
              </a:solidFill>
            </a:endParaRPr>
          </a:p>
        </p:txBody>
      </p:sp>
      <p:sp>
        <p:nvSpPr>
          <p:cNvPr id="10" name="TextBox 9"/>
          <p:cNvSpPr txBox="1"/>
          <p:nvPr/>
        </p:nvSpPr>
        <p:spPr>
          <a:xfrm>
            <a:off x="685800" y="3886200"/>
            <a:ext cx="7086600" cy="1754326"/>
          </a:xfrm>
          <a:prstGeom prst="rect">
            <a:avLst/>
          </a:prstGeom>
          <a:noFill/>
        </p:spPr>
        <p:txBody>
          <a:bodyPr wrap="square" rtlCol="0">
            <a:spAutoFit/>
          </a:bodyPr>
          <a:lstStyle/>
          <a:p>
            <a:pPr algn="ctr"/>
            <a:r>
              <a:rPr lang="en-US" dirty="0" smtClean="0"/>
              <a:t>VIDEO PROJECT</a:t>
            </a:r>
          </a:p>
          <a:p>
            <a:r>
              <a:rPr lang="en-US" dirty="0" smtClean="0"/>
              <a:t> </a:t>
            </a:r>
          </a:p>
          <a:p>
            <a:pPr algn="just"/>
            <a:r>
              <a:rPr lang="en-US" dirty="0" smtClean="0"/>
              <a:t>After researching carbon footprints and the affects we have on the environment as individuals, put together a news story showing viewers how they currently waste energy in their everyday lives and what they can do to reduce their carbon footprint as a community. </a:t>
            </a:r>
            <a:endParaRPr lang="en-US" dirty="0"/>
          </a:p>
        </p:txBody>
      </p:sp>
      <p:sp>
        <p:nvSpPr>
          <p:cNvPr id="11" name="Rounded Rectangle 10"/>
          <p:cNvSpPr/>
          <p:nvPr/>
        </p:nvSpPr>
        <p:spPr>
          <a:xfrm>
            <a:off x="685800" y="3733800"/>
            <a:ext cx="7162800" cy="76200"/>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Tree>
    <p:extLst>
      <p:ext uri="{BB962C8B-B14F-4D97-AF65-F5344CB8AC3E}">
        <p14:creationId xmlns:p14="http://schemas.microsoft.com/office/powerpoint/2010/main" val="28383295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0" indent="0" algn="just">
              <a:buNone/>
            </a:pPr>
            <a:r>
              <a:rPr lang="en-US" dirty="0" smtClean="0"/>
              <a:t>The reason why we included this activity in our project is because we want students to ….</a:t>
            </a:r>
            <a:endParaRPr lang="en-US" dirty="0"/>
          </a:p>
        </p:txBody>
      </p:sp>
      <p:sp>
        <p:nvSpPr>
          <p:cNvPr id="4" name="Title 3"/>
          <p:cNvSpPr>
            <a:spLocks noGrp="1"/>
          </p:cNvSpPr>
          <p:nvPr>
            <p:ph type="title"/>
          </p:nvPr>
        </p:nvSpPr>
        <p:spPr/>
        <p:txBody>
          <a:bodyPr/>
          <a:lstStyle/>
          <a:p>
            <a:r>
              <a:rPr lang="en-US" dirty="0" smtClean="0">
                <a:solidFill>
                  <a:schemeClr val="tx2"/>
                </a:solidFill>
              </a:rPr>
              <a:t>CARBON FOOTPRINT</a:t>
            </a:r>
            <a:endParaRPr lang="en-US" dirty="0">
              <a:solidFill>
                <a:schemeClr val="tx2"/>
              </a:solidFill>
            </a:endParaRPr>
          </a:p>
        </p:txBody>
      </p:sp>
      <p:sp>
        <p:nvSpPr>
          <p:cNvPr id="5" name="TextBox 4"/>
          <p:cNvSpPr txBox="1"/>
          <p:nvPr/>
        </p:nvSpPr>
        <p:spPr>
          <a:xfrm>
            <a:off x="609600" y="609600"/>
            <a:ext cx="2667000" cy="369332"/>
          </a:xfrm>
          <a:prstGeom prst="rect">
            <a:avLst/>
          </a:prstGeom>
          <a:noFill/>
        </p:spPr>
        <p:txBody>
          <a:bodyPr wrap="square" rtlCol="0">
            <a:spAutoFit/>
          </a:bodyPr>
          <a:lstStyle/>
          <a:p>
            <a:r>
              <a:rPr lang="en-US" dirty="0"/>
              <a:t>t</a:t>
            </a:r>
            <a:r>
              <a:rPr lang="en-US" dirty="0" smtClean="0"/>
              <a:t>he purpose of…</a:t>
            </a:r>
            <a:endParaRPr lang="en-US" dirty="0"/>
          </a:p>
        </p:txBody>
      </p:sp>
      <p:pic>
        <p:nvPicPr>
          <p:cNvPr id="3078" name="Picture 6" descr="C:\Users\acarricato\AppData\Local\Microsoft\Windows\Temporary Internet Files\Content.IE5\6E3KDX5U\MC900296294[1].wmf"/>
          <p:cNvPicPr>
            <a:picLocks noGrp="1" noChangeAspect="1" noChangeArrowheads="1"/>
          </p:cNvPicPr>
          <p:nvPr>
            <p:ph sz="quarter" idx="14"/>
          </p:nvPr>
        </p:nvPicPr>
        <p:blipFill>
          <a:blip r:embed="rId2" cstate="print">
            <a:extLst>
              <a:ext uri="{28A0092B-C50C-407E-A947-70E740481C1C}">
                <a14:useLocalDpi xmlns:a14="http://schemas.microsoft.com/office/drawing/2010/main" val="0"/>
              </a:ext>
            </a:extLst>
          </a:blip>
          <a:srcRect/>
          <a:stretch>
            <a:fillRect/>
          </a:stretch>
        </p:blipFill>
        <p:spPr bwMode="auto">
          <a:xfrm>
            <a:off x="5486400" y="1524000"/>
            <a:ext cx="2574213" cy="33030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75857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130</TotalTime>
  <Words>669</Words>
  <Application>Microsoft Office PowerPoint</Application>
  <PresentationFormat>On-screen Show (4:3)</PresentationFormat>
  <Paragraphs>55</Paragraphs>
  <Slides>15</Slides>
  <Notes>4</Notes>
  <HiddenSlides>0</HiddenSlides>
  <MMClips>3</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Horizon</vt:lpstr>
      <vt:lpstr>Pollution</vt:lpstr>
      <vt:lpstr>What is pollution?</vt:lpstr>
      <vt:lpstr>The Big Idea</vt:lpstr>
      <vt:lpstr>Essential Question</vt:lpstr>
      <vt:lpstr>The Challenge</vt:lpstr>
      <vt:lpstr>Guiding Questions</vt:lpstr>
      <vt:lpstr>Guiding Activities</vt:lpstr>
      <vt:lpstr>Carbon footprint</vt:lpstr>
      <vt:lpstr>CARBON FOOTPRINT</vt:lpstr>
      <vt:lpstr>Investigating water pollution</vt:lpstr>
      <vt:lpstr>Investigating water pollution</vt:lpstr>
      <vt:lpstr>INVESTIGATING WATER POLLUTION</vt:lpstr>
      <vt:lpstr>How does population growth affect pollution?</vt:lpstr>
      <vt:lpstr>How Does population growth affect pollution?</vt:lpstr>
      <vt:lpstr>Possible student outcome</vt:lpstr>
    </vt:vector>
  </TitlesOfParts>
  <Company>DTSD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Pollution</dc:title>
  <dc:creator>Carricato, Alyssa</dc:creator>
  <cp:lastModifiedBy>Carricato, Alyssa</cp:lastModifiedBy>
  <cp:revision>19</cp:revision>
  <dcterms:created xsi:type="dcterms:W3CDTF">2011-08-03T17:33:30Z</dcterms:created>
  <dcterms:modified xsi:type="dcterms:W3CDTF">2011-08-08T00:10:24Z</dcterms:modified>
</cp:coreProperties>
</file>